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6" r:id="rId4"/>
    <p:sldId id="287" r:id="rId5"/>
    <p:sldId id="289" r:id="rId6"/>
    <p:sldId id="277" r:id="rId7"/>
    <p:sldId id="290" r:id="rId8"/>
    <p:sldId id="291" r:id="rId9"/>
    <p:sldId id="281" r:id="rId10"/>
    <p:sldId id="283" r:id="rId11"/>
    <p:sldId id="293" r:id="rId12"/>
    <p:sldId id="284" r:id="rId13"/>
    <p:sldId id="29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AAD3"/>
    <a:srgbClr val="076D8B"/>
    <a:srgbClr val="F82248"/>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92"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08/18/2023</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xmlns=""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xmlns="" val="46209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5334000" cy="2114550"/>
          </a:xfrm>
        </p:spPr>
        <p:txBody>
          <a:bodyPr>
            <a:normAutofit/>
          </a:bodyPr>
          <a:lstStyle/>
          <a:p>
            <a:pPr algn="l">
              <a:spcBef>
                <a:spcPts val="0"/>
              </a:spcBef>
            </a:pPr>
            <a:r>
              <a:rPr lang="en-US" sz="2200" b="1" dirty="0">
                <a:solidFill>
                  <a:srgbClr val="2BAAD3"/>
                </a:solidFill>
                <a:latin typeface="Cambria" pitchFamily="18" charset="0"/>
              </a:rPr>
              <a:t>Empowering Scholarly Writers and Editors: Driving Equity and Evolution </a:t>
            </a:r>
          </a:p>
          <a:p>
            <a:pPr algn="l">
              <a:spcBef>
                <a:spcPts val="0"/>
              </a:spcBef>
            </a:pPr>
            <a:r>
              <a:rPr lang="en-US" sz="2200" b="1" dirty="0">
                <a:solidFill>
                  <a:srgbClr val="2BAAD3"/>
                </a:solidFill>
                <a:latin typeface="Cambria" pitchFamily="18" charset="0"/>
              </a:rPr>
              <a:t>in Scientific Publishing</a:t>
            </a:r>
          </a:p>
          <a:p>
            <a:pPr algn="l">
              <a:spcBef>
                <a:spcPts val="0"/>
              </a:spcBef>
            </a:pP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BAAD3"/>
                </a:solidFill>
                <a:effectLst/>
                <a:uLnTx/>
                <a:uFillTx/>
                <a:latin typeface="Cambria" pitchFamily="18" charset="0"/>
                <a:ea typeface="+mn-ea"/>
                <a:cs typeface="+mn-cs"/>
              </a:rPr>
              <a:t>Prof. Dr. Kaiser Jamil |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BAAD3"/>
                </a:solidFill>
                <a:effectLst/>
                <a:uLnTx/>
                <a:uFillTx/>
                <a:latin typeface="Cambria" pitchFamily="18" charset="0"/>
                <a:ea typeface="+mn-ea"/>
                <a:cs typeface="+mn-cs"/>
              </a:rPr>
              <a:t>Bhagwan Mahavir Medical Research Centre (BMMRC), India</a:t>
            </a: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3" name="TextBox 2">
            <a:extLst>
              <a:ext uri="{FF2B5EF4-FFF2-40B4-BE49-F238E27FC236}">
                <a16:creationId xmlns:a16="http://schemas.microsoft.com/office/drawing/2014/main" xmlns="" id="{1E75BE19-FB06-7EA2-220D-3CD60D8D4A49}"/>
              </a:ext>
            </a:extLst>
          </p:cNvPr>
          <p:cNvSpPr txBox="1"/>
          <p:nvPr/>
        </p:nvSpPr>
        <p:spPr>
          <a:xfrm>
            <a:off x="457200" y="971550"/>
            <a:ext cx="8229600" cy="4159448"/>
          </a:xfrm>
          <a:prstGeom prst="rect">
            <a:avLst/>
          </a:prstGeom>
          <a:noFill/>
        </p:spPr>
        <p:txBody>
          <a:bodyPr wrap="square">
            <a:spAutoFit/>
          </a:bodyPr>
          <a:lstStyle/>
          <a:p>
            <a:pPr marL="457200" indent="-457200">
              <a:buFont typeface="Arial" pitchFamily="34" charset="0"/>
              <a:buChar char="•"/>
            </a:pPr>
            <a:r>
              <a:rPr lang="en-US" sz="2000" dirty="0" smtClean="0"/>
              <a:t>The </a:t>
            </a:r>
            <a:r>
              <a:rPr lang="en-US" sz="2000" dirty="0" smtClean="0"/>
              <a:t>peer review process is crucial in ensuring the quality and validity of scholarly publications. Editors and reviewers must maintain objectivity and confidentiality while providing constructive feedback and recommendations to authors</a:t>
            </a:r>
            <a:r>
              <a:rPr lang="en-US" sz="2000" dirty="0" smtClean="0"/>
              <a:t>.</a:t>
            </a:r>
            <a:br>
              <a:rPr lang="en-US" sz="2000" dirty="0" smtClean="0"/>
            </a:br>
            <a:endParaRPr lang="en-US" sz="2000" dirty="0" smtClean="0"/>
          </a:p>
          <a:p>
            <a:r>
              <a:rPr lang="en-US" sz="2000" b="1" dirty="0" smtClean="0"/>
              <a:t>Conflict of Interest: </a:t>
            </a:r>
            <a:r>
              <a:rPr lang="en-US" sz="2000" b="1" dirty="0" smtClean="0"/>
              <a:t/>
            </a:r>
            <a:br>
              <a:rPr lang="en-US" sz="2000" b="1" dirty="0" smtClean="0"/>
            </a:br>
            <a:endParaRPr lang="en-US" sz="2000" b="1" dirty="0" smtClean="0"/>
          </a:p>
          <a:p>
            <a:pPr marL="457200" indent="-457200">
              <a:buFont typeface="Arial" pitchFamily="34" charset="0"/>
              <a:buChar char="•"/>
            </a:pPr>
            <a:r>
              <a:rPr lang="en-US" sz="2000" dirty="0" smtClean="0"/>
              <a:t>Authors</a:t>
            </a:r>
            <a:r>
              <a:rPr lang="en-US" sz="2000" dirty="0" smtClean="0"/>
              <a:t>, reviewers, and editors should declare any potential conflicts of interest that could compromise the impartiality and objectivity of the research or publication process. Transparency in this regard is essential to uphold the credibility of the work.</a:t>
            </a:r>
          </a:p>
          <a:p>
            <a:endParaRPr lang="en-IN" sz="2000" dirty="0" smtClean="0"/>
          </a:p>
          <a:p>
            <a:endParaRPr lang="en-IN" sz="2000" dirty="0"/>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1"/>
            <a:ext cx="9144000" cy="584775"/>
          </a:xfrm>
          <a:prstGeom prst="rect">
            <a:avLst/>
          </a:prstGeom>
          <a:noFill/>
        </p:spPr>
        <p:txBody>
          <a:bodyPr wrap="square" rtlCol="0">
            <a:spAutoFit/>
          </a:bodyPr>
          <a:lstStyle/>
          <a:p>
            <a:pPr algn="ctr"/>
            <a:r>
              <a:rPr lang="en-IN" sz="3200" b="1" dirty="0" smtClean="0">
                <a:solidFill>
                  <a:schemeClr val="accent6"/>
                </a:solidFill>
              </a:rPr>
              <a:t>Peer </a:t>
            </a:r>
            <a:r>
              <a:rPr lang="en-IN" sz="3200" b="1" dirty="0" smtClean="0">
                <a:solidFill>
                  <a:schemeClr val="accent6"/>
                </a:solidFill>
              </a:rPr>
              <a:t>Review </a:t>
            </a:r>
            <a:r>
              <a:rPr lang="en-IN" sz="3200" b="1" dirty="0" smtClean="0">
                <a:solidFill>
                  <a:schemeClr val="accent6"/>
                </a:solidFill>
              </a:rPr>
              <a:t>Process </a:t>
            </a:r>
            <a:endParaRPr lang="en-IN" sz="3200" b="1"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1"/>
            <a:ext cx="9144000" cy="584775"/>
          </a:xfrm>
          <a:prstGeom prst="rect">
            <a:avLst/>
          </a:prstGeom>
          <a:noFill/>
        </p:spPr>
        <p:txBody>
          <a:bodyPr wrap="square" rtlCol="0">
            <a:spAutoFit/>
          </a:bodyPr>
          <a:lstStyle/>
          <a:p>
            <a:pPr algn="ctr"/>
            <a:r>
              <a:rPr lang="en-IN" sz="3200" b="1" dirty="0" smtClean="0">
                <a:solidFill>
                  <a:schemeClr val="accent6"/>
                </a:solidFill>
              </a:rPr>
              <a:t>Publication </a:t>
            </a:r>
            <a:r>
              <a:rPr lang="en-IN" sz="3200" b="1" dirty="0" smtClean="0">
                <a:solidFill>
                  <a:schemeClr val="accent6"/>
                </a:solidFill>
              </a:rPr>
              <a:t>Transparency</a:t>
            </a:r>
            <a:endParaRPr lang="en-IN" sz="3200" b="1" dirty="0">
              <a:solidFill>
                <a:schemeClr val="accent6"/>
              </a:solidFill>
            </a:endParaRPr>
          </a:p>
        </p:txBody>
      </p:sp>
      <p:sp>
        <p:nvSpPr>
          <p:cNvPr id="7" name="Rectangle 6"/>
          <p:cNvSpPr/>
          <p:nvPr/>
        </p:nvSpPr>
        <p:spPr>
          <a:xfrm>
            <a:off x="838200" y="1123950"/>
            <a:ext cx="7696200" cy="2862322"/>
          </a:xfrm>
          <a:prstGeom prst="rect">
            <a:avLst/>
          </a:prstGeom>
        </p:spPr>
        <p:txBody>
          <a:bodyPr wrap="square">
            <a:spAutoFit/>
          </a:bodyPr>
          <a:lstStyle/>
          <a:p>
            <a:r>
              <a:rPr lang="en-US" dirty="0" smtClean="0"/>
              <a:t>Journals and publishers should be transparent about their editorial processes, review criteria, and publication fees. Selective publication of positive results, known as publication bias, distorts the overall body of knowledge and undermines the integrity of research. </a:t>
            </a:r>
            <a:endParaRPr lang="en-US" dirty="0" smtClean="0"/>
          </a:p>
          <a:p>
            <a:endParaRPr lang="en-US" dirty="0" smtClean="0"/>
          </a:p>
          <a:p>
            <a:r>
              <a:rPr lang="en-US" b="1" dirty="0" smtClean="0"/>
              <a:t>Correction </a:t>
            </a:r>
            <a:r>
              <a:rPr lang="en-US" b="1" dirty="0" smtClean="0"/>
              <a:t>and Retraction: </a:t>
            </a:r>
            <a:endParaRPr lang="en-US" b="1" dirty="0" smtClean="0"/>
          </a:p>
          <a:p>
            <a:endParaRPr lang="en-US" b="1" dirty="0" smtClean="0"/>
          </a:p>
          <a:p>
            <a:r>
              <a:rPr lang="en-US" dirty="0" smtClean="0"/>
              <a:t>In </a:t>
            </a:r>
            <a:r>
              <a:rPr lang="en-US" dirty="0" smtClean="0"/>
              <a:t>the event of errors, retractions, or corrections, authors and publishers must take prompt action to correct the record and communicate these updates to readers.</a:t>
            </a:r>
            <a:endParaRPr lang="en-US" dirty="0"/>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3" name="TextBox 2">
            <a:extLst>
              <a:ext uri="{FF2B5EF4-FFF2-40B4-BE49-F238E27FC236}">
                <a16:creationId xmlns:a16="http://schemas.microsoft.com/office/drawing/2014/main" xmlns="" id="{1E75BE19-FB06-7EA2-220D-3CD60D8D4A49}"/>
              </a:ext>
            </a:extLst>
          </p:cNvPr>
          <p:cNvSpPr txBox="1"/>
          <p:nvPr/>
        </p:nvSpPr>
        <p:spPr>
          <a:xfrm>
            <a:off x="381000" y="1037570"/>
            <a:ext cx="8610600" cy="3477875"/>
          </a:xfrm>
          <a:prstGeom prst="rect">
            <a:avLst/>
          </a:prstGeom>
          <a:noFill/>
        </p:spPr>
        <p:txBody>
          <a:bodyPr wrap="square">
            <a:spAutoFit/>
          </a:bodyPr>
          <a:lstStyle/>
          <a:p>
            <a:pPr marL="457200" indent="-457200">
              <a:buFont typeface="Arial" pitchFamily="34" charset="0"/>
              <a:buChar char="•"/>
            </a:pPr>
            <a:r>
              <a:rPr lang="en-US" sz="2000" dirty="0" smtClean="0"/>
              <a:t>Scholarly </a:t>
            </a:r>
            <a:r>
              <a:rPr lang="en-US" sz="2000" dirty="0" smtClean="0"/>
              <a:t>publications are the lifeblood of academia, fostering the exchange of knowledge, ideas, and insights that drive progress across disciplines. </a:t>
            </a:r>
          </a:p>
          <a:p>
            <a:pPr marL="457200" indent="-457200">
              <a:buFont typeface="Arial" pitchFamily="34" charset="0"/>
              <a:buChar char="•"/>
            </a:pPr>
            <a:r>
              <a:rPr lang="en-US" sz="2000" dirty="0" smtClean="0"/>
              <a:t>Upholding </a:t>
            </a:r>
            <a:r>
              <a:rPr lang="en-US" sz="2000" dirty="0" smtClean="0"/>
              <a:t>ethical standards in the publication process is vital to ensure the reliability, credibility, and trustworthiness of the academic community's contributions to society. </a:t>
            </a:r>
            <a:endParaRPr lang="en-US" sz="2000" dirty="0" smtClean="0"/>
          </a:p>
          <a:p>
            <a:pPr marL="457200" indent="-457200">
              <a:buFont typeface="Arial" pitchFamily="34" charset="0"/>
              <a:buChar char="•"/>
            </a:pPr>
            <a:r>
              <a:rPr lang="en-US" sz="2000" dirty="0" smtClean="0"/>
              <a:t>Researchers</a:t>
            </a:r>
            <a:r>
              <a:rPr lang="en-US" sz="2000" dirty="0" smtClean="0"/>
              <a:t>, publishers, reviewers, and institutions must collectively commit to practicing rigorous publication ethics to uphold the integrity of scholarly publications and the broader pursuit of knowledge. </a:t>
            </a:r>
            <a:endParaRPr lang="en-US" sz="2000" dirty="0" smtClean="0"/>
          </a:p>
          <a:p>
            <a:pPr marL="457200" indent="-457200">
              <a:buFont typeface="Arial" pitchFamily="34" charset="0"/>
              <a:buChar char="•"/>
            </a:pPr>
            <a:r>
              <a:rPr lang="en-US" sz="2000" dirty="0" smtClean="0"/>
              <a:t>Through </a:t>
            </a:r>
            <a:r>
              <a:rPr lang="en-US" sz="2000" dirty="0" smtClean="0"/>
              <a:t>such ethical practices, scholarly publications will continue to serve as a beacon of truth and discovery in our ever-evolving world.</a:t>
            </a:r>
            <a:endParaRPr lang="en-IN" sz="2000" dirty="0" smtClean="0"/>
          </a:p>
          <a:p>
            <a:endParaRPr lang="en-IN" sz="2000" dirty="0"/>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209550"/>
            <a:ext cx="9144000" cy="584775"/>
          </a:xfrm>
          <a:prstGeom prst="rect">
            <a:avLst/>
          </a:prstGeom>
          <a:noFill/>
        </p:spPr>
        <p:txBody>
          <a:bodyPr wrap="square" rtlCol="0">
            <a:spAutoFit/>
          </a:bodyPr>
          <a:lstStyle/>
          <a:p>
            <a:pPr algn="ctr"/>
            <a:r>
              <a:rPr lang="en-US" sz="3200" b="1" dirty="0" smtClean="0">
                <a:solidFill>
                  <a:schemeClr val="accent6"/>
                </a:solidFill>
              </a:rPr>
              <a:t>Driving </a:t>
            </a:r>
            <a:r>
              <a:rPr lang="en-US" sz="3200" b="1" dirty="0" smtClean="0">
                <a:solidFill>
                  <a:schemeClr val="accent6"/>
                </a:solidFill>
              </a:rPr>
              <a:t>Equity and Evolution in Scientific </a:t>
            </a:r>
            <a:r>
              <a:rPr lang="en-US" sz="3200" b="1" dirty="0" smtClean="0">
                <a:solidFill>
                  <a:schemeClr val="accent6"/>
                </a:solidFill>
              </a:rPr>
              <a:t>Publishing</a:t>
            </a:r>
            <a:endParaRPr lang="en-IN" sz="3200" b="1"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2724150"/>
            <a:ext cx="6362700" cy="16192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7" name="Rectangle 6"/>
          <p:cNvSpPr/>
          <p:nvPr/>
        </p:nvSpPr>
        <p:spPr>
          <a:xfrm>
            <a:off x="2286000" y="1352550"/>
            <a:ext cx="4718728" cy="1323439"/>
          </a:xfrm>
          <a:prstGeom prst="rect">
            <a:avLst/>
          </a:prstGeom>
        </p:spPr>
        <p:txBody>
          <a:bodyPr wrap="none">
            <a:spAutoFit/>
          </a:bodyPr>
          <a:lstStyle/>
          <a:p>
            <a:pPr algn="ctr"/>
            <a:r>
              <a:rPr lang="en-US" sz="8000" dirty="0" smtClean="0">
                <a:solidFill>
                  <a:schemeClr val="accent6"/>
                </a:solidFill>
              </a:rPr>
              <a:t>Thank you </a:t>
            </a:r>
            <a:endParaRPr lang="en-US" sz="8000"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3" name="TextBox 2">
            <a:extLst>
              <a:ext uri="{FF2B5EF4-FFF2-40B4-BE49-F238E27FC236}">
                <a16:creationId xmlns:a16="http://schemas.microsoft.com/office/drawing/2014/main" xmlns="" id="{1E75BE19-FB06-7EA2-220D-3CD60D8D4A49}"/>
              </a:ext>
            </a:extLst>
          </p:cNvPr>
          <p:cNvSpPr txBox="1"/>
          <p:nvPr/>
        </p:nvSpPr>
        <p:spPr>
          <a:xfrm>
            <a:off x="381000" y="1037570"/>
            <a:ext cx="8610600" cy="3477875"/>
          </a:xfrm>
          <a:prstGeom prst="rect">
            <a:avLst/>
          </a:prstGeom>
          <a:noFill/>
        </p:spPr>
        <p:txBody>
          <a:bodyPr wrap="square">
            <a:spAutoFit/>
          </a:bodyPr>
          <a:lstStyle/>
          <a:p>
            <a:pPr marL="457200" indent="-457200">
              <a:buFont typeface="+mj-lt"/>
              <a:buAutoNum type="arabicPeriod"/>
            </a:pPr>
            <a:r>
              <a:rPr lang="en-US" sz="2000" dirty="0"/>
              <a:t>In this presentation we broadcast that Scholarly publications are a cornerstone of the academic world, serving as a medium through which researchers communicate their findings, insights, and ideas to the global community. </a:t>
            </a:r>
          </a:p>
          <a:p>
            <a:pPr marL="457200" indent="-457200">
              <a:buFont typeface="+mj-lt"/>
              <a:buAutoNum type="arabicPeriod"/>
            </a:pPr>
            <a:r>
              <a:rPr lang="en-US" sz="2000" dirty="0"/>
              <a:t>Their  publications play a vital role in advancing knowledge, fostering intellectual discourse, and driving the progress of various fields of Science and technology. </a:t>
            </a:r>
          </a:p>
          <a:p>
            <a:pPr marL="457200" indent="-457200">
              <a:buFont typeface="+mj-lt"/>
              <a:buAutoNum type="arabicPeriod"/>
            </a:pPr>
            <a:r>
              <a:rPr lang="en-US" sz="2000" dirty="0"/>
              <a:t>However, with great influence comes great responsibility, and the ethical considerations surrounding scholarly publications are of paramount importance to maintain the integrity and credibility of the academic enterprise.</a:t>
            </a:r>
            <a:endParaRPr lang="en-IN" sz="2000" dirty="0"/>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US" sz="3200" b="1" dirty="0">
                <a:solidFill>
                  <a:schemeClr val="accent6"/>
                </a:solidFill>
              </a:rPr>
              <a:t>Scholarly Writers and Editors </a:t>
            </a:r>
            <a:endParaRPr lang="en-IN" sz="3200" b="1"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IN" sz="32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The </a:t>
            </a:r>
            <a:r>
              <a:rPr lang="en-IN" sz="32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Significance of Scholarly Publications</a:t>
            </a:r>
            <a:endParaRPr lang="en-IN" sz="3200" b="1" dirty="0">
              <a:solidFill>
                <a:schemeClr val="accent6"/>
              </a:solidFill>
            </a:endParaRPr>
          </a:p>
        </p:txBody>
      </p:sp>
      <p:sp>
        <p:nvSpPr>
          <p:cNvPr id="9" name="TextBox 8"/>
          <p:cNvSpPr txBox="1"/>
          <p:nvPr/>
        </p:nvSpPr>
        <p:spPr>
          <a:xfrm>
            <a:off x="228600" y="1080849"/>
            <a:ext cx="8763000" cy="3139321"/>
          </a:xfrm>
          <a:prstGeom prst="rect">
            <a:avLst/>
          </a:prstGeom>
          <a:noFill/>
        </p:spPr>
        <p:txBody>
          <a:bodyPr wrap="square" rtlCol="0">
            <a:spAutoFit/>
          </a:bodyPr>
          <a:lstStyle/>
          <a:p>
            <a:pPr marL="342900" indent="-342900">
              <a:buFont typeface="Arial" pitchFamily="34" charset="0"/>
              <a:buChar char="•"/>
            </a:pPr>
            <a:r>
              <a:rPr lang="en-US" sz="2000" dirty="0" smtClean="0"/>
              <a:t>Publication of scientific papers is essential for scientists for their  professional advancement. However, it comes with many </a:t>
            </a:r>
            <a:r>
              <a:rPr lang="en-US" sz="2000" dirty="0" smtClean="0"/>
              <a:t>responsibilities.</a:t>
            </a:r>
          </a:p>
          <a:p>
            <a:pPr marL="342900" indent="-342900">
              <a:buFont typeface="Arial" pitchFamily="34" charset="0"/>
              <a:buChar char="•"/>
            </a:pPr>
            <a:r>
              <a:rPr lang="en-US" sz="2000" dirty="0" smtClean="0"/>
              <a:t>Scholarly </a:t>
            </a:r>
            <a:r>
              <a:rPr lang="en-US" sz="2000" dirty="0" smtClean="0"/>
              <a:t>publications serve as the primary means through which researchers share their findings with other experts, students, and the general public. </a:t>
            </a:r>
            <a:endParaRPr lang="en-US" sz="2000" dirty="0" smtClean="0"/>
          </a:p>
          <a:p>
            <a:pPr marL="342900" indent="-342900">
              <a:buFont typeface="Arial" pitchFamily="34" charset="0"/>
              <a:buChar char="•"/>
            </a:pPr>
            <a:r>
              <a:rPr lang="en-US" sz="2000" dirty="0" smtClean="0"/>
              <a:t>They </a:t>
            </a:r>
            <a:r>
              <a:rPr lang="en-US" sz="2000" dirty="0" smtClean="0"/>
              <a:t>encompass a wide range of formats, including research articles, conference papers, reviews, monographs, and </a:t>
            </a:r>
            <a:r>
              <a:rPr lang="en-US" sz="2000" dirty="0" smtClean="0"/>
              <a:t>more.</a:t>
            </a:r>
          </a:p>
          <a:p>
            <a:pPr marL="342900" indent="-342900">
              <a:buFont typeface="Arial" pitchFamily="34" charset="0"/>
              <a:buChar char="•"/>
            </a:pPr>
            <a:r>
              <a:rPr lang="en-US" sz="2000" dirty="0" smtClean="0"/>
              <a:t>These </a:t>
            </a:r>
            <a:r>
              <a:rPr lang="en-US" sz="2000" dirty="0" smtClean="0"/>
              <a:t>publications not only contribute to the accumulation of knowledge but also lay the foundation for further research, enable critical evaluation of ideas, and aid in the development of theories and practices.</a:t>
            </a:r>
            <a:endParaRPr lang="en-IN" sz="2000" dirty="0" smtClean="0"/>
          </a:p>
          <a:p>
            <a:endParaRPr lang="en-US" dirty="0"/>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IN" sz="32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The </a:t>
            </a:r>
            <a:r>
              <a:rPr lang="en-IN" sz="32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Significance of Scholarly Publications</a:t>
            </a:r>
            <a:endParaRPr lang="en-IN" sz="3200" b="1" dirty="0">
              <a:solidFill>
                <a:schemeClr val="accent6"/>
              </a:solidFill>
            </a:endParaRPr>
          </a:p>
        </p:txBody>
      </p:sp>
      <p:sp>
        <p:nvSpPr>
          <p:cNvPr id="9" name="TextBox 8"/>
          <p:cNvSpPr txBox="1"/>
          <p:nvPr/>
        </p:nvSpPr>
        <p:spPr>
          <a:xfrm>
            <a:off x="228600" y="1352550"/>
            <a:ext cx="8686800" cy="2523768"/>
          </a:xfrm>
          <a:prstGeom prst="rect">
            <a:avLst/>
          </a:prstGeom>
          <a:noFill/>
        </p:spPr>
        <p:txBody>
          <a:bodyPr wrap="square" rtlCol="0">
            <a:spAutoFit/>
          </a:bodyPr>
          <a:lstStyle/>
          <a:p>
            <a:pPr marL="457200" indent="-457200">
              <a:buFont typeface="Arial" pitchFamily="34" charset="0"/>
              <a:buChar char="•"/>
            </a:pPr>
            <a:r>
              <a:rPr lang="en-US" sz="2000" dirty="0" smtClean="0"/>
              <a:t>The </a:t>
            </a:r>
            <a:r>
              <a:rPr lang="en-US" sz="2000" dirty="0" smtClean="0"/>
              <a:t>dissemination of knowledge through scholarly publications is a fundamental driver of scientific, technological, and societal </a:t>
            </a:r>
            <a:r>
              <a:rPr lang="en-US" sz="2000" dirty="0" smtClean="0"/>
              <a:t>progress.</a:t>
            </a:r>
          </a:p>
          <a:p>
            <a:pPr marL="457200" indent="-457200">
              <a:buFont typeface="Arial" pitchFamily="34" charset="0"/>
              <a:buChar char="•"/>
            </a:pPr>
            <a:r>
              <a:rPr lang="en-US" sz="2000" dirty="0" smtClean="0"/>
              <a:t>Innovations </a:t>
            </a:r>
            <a:r>
              <a:rPr lang="en-US" sz="2000" dirty="0" smtClean="0"/>
              <a:t>and breakthroughs are often built upon the discoveries and insights published by earlier generations of researchers. </a:t>
            </a:r>
            <a:endParaRPr lang="en-US" sz="2000" dirty="0" smtClean="0"/>
          </a:p>
          <a:p>
            <a:pPr marL="457200" indent="-457200">
              <a:buFont typeface="Arial" pitchFamily="34" charset="0"/>
              <a:buChar char="•"/>
            </a:pPr>
            <a:r>
              <a:rPr lang="en-US" sz="2000" dirty="0" smtClean="0"/>
              <a:t>Moreover</a:t>
            </a:r>
            <a:r>
              <a:rPr lang="en-US" sz="2000" dirty="0" smtClean="0"/>
              <a:t>, these publications foster an environment of open discussion, peer review, and collaboration, enabling the refinement and validation of research methodologies, results, and conclusions</a:t>
            </a:r>
            <a:r>
              <a:rPr lang="en-US" sz="2000" dirty="0" smtClean="0"/>
              <a:t>.</a:t>
            </a:r>
            <a:r>
              <a:rPr lang="en-IN" sz="2000" dirty="0" smtClean="0"/>
              <a:t> </a:t>
            </a:r>
            <a:endParaRPr lang="en-IN" sz="2000" dirty="0" smtClean="0"/>
          </a:p>
          <a:p>
            <a:endParaRPr lang="en-US" dirty="0"/>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IN" sz="28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The </a:t>
            </a:r>
            <a:r>
              <a:rPr lang="en-IN" sz="28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Significance of Scholarly </a:t>
            </a:r>
            <a:r>
              <a:rPr lang="en-IN" sz="3200" b="1" kern="1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Publications</a:t>
            </a:r>
            <a:endParaRPr lang="en-IN" sz="3200" b="1" dirty="0">
              <a:solidFill>
                <a:schemeClr val="accent6"/>
              </a:solidFill>
            </a:endParaRPr>
          </a:p>
        </p:txBody>
      </p:sp>
      <p:sp>
        <p:nvSpPr>
          <p:cNvPr id="10" name="Rectangle 9"/>
          <p:cNvSpPr/>
          <p:nvPr/>
        </p:nvSpPr>
        <p:spPr>
          <a:xfrm>
            <a:off x="304800" y="1123950"/>
            <a:ext cx="8686800" cy="2862322"/>
          </a:xfrm>
          <a:prstGeom prst="rect">
            <a:avLst/>
          </a:prstGeom>
        </p:spPr>
        <p:txBody>
          <a:bodyPr wrap="square">
            <a:spAutoFit/>
          </a:bodyPr>
          <a:lstStyle/>
          <a:p>
            <a:pPr marL="342900" indent="-342900">
              <a:buFont typeface="Arial" pitchFamily="34" charset="0"/>
              <a:buChar char="•"/>
            </a:pPr>
            <a:r>
              <a:rPr lang="en-US" dirty="0" smtClean="0"/>
              <a:t>Editors </a:t>
            </a:r>
            <a:r>
              <a:rPr lang="en-US" dirty="0" smtClean="0"/>
              <a:t>are constantly bogged down by the dilemma of how to cope with publication ethics. </a:t>
            </a:r>
            <a:endParaRPr lang="en-US" dirty="0" smtClean="0"/>
          </a:p>
          <a:p>
            <a:pPr marL="342900" indent="-342900">
              <a:buFont typeface="Arial" pitchFamily="34" charset="0"/>
              <a:buChar char="•"/>
            </a:pPr>
            <a:r>
              <a:rPr lang="en-US" dirty="0" smtClean="0"/>
              <a:t>Fortunately </a:t>
            </a:r>
            <a:r>
              <a:rPr lang="en-US" dirty="0" smtClean="0"/>
              <a:t>there is a committee - The Committee on Publication Ethics (COPE)”, which is a nonprofit organization whose stated mission is to define best practice in the ethics of scholarly publishing and to assist editors and publishers to achieve this </a:t>
            </a:r>
            <a:r>
              <a:rPr lang="en-US" dirty="0" smtClean="0"/>
              <a:t>goal.</a:t>
            </a:r>
          </a:p>
          <a:p>
            <a:pPr marL="342900" indent="-342900">
              <a:buFont typeface="Arial" pitchFamily="34" charset="0"/>
              <a:buChar char="•"/>
            </a:pPr>
            <a:r>
              <a:rPr lang="en-US" dirty="0" smtClean="0"/>
              <a:t>Ethical </a:t>
            </a:r>
            <a:r>
              <a:rPr lang="en-US" dirty="0" smtClean="0"/>
              <a:t>standards for publication exist to ensure high-quality scientific publications, public trust in scientific findings, and that people receive credit for their work and ideas. </a:t>
            </a:r>
            <a:endParaRPr lang="en-US" dirty="0" smtClean="0"/>
          </a:p>
          <a:p>
            <a:pPr marL="342900" indent="-342900">
              <a:buFont typeface="Arial" pitchFamily="34" charset="0"/>
              <a:buChar char="•"/>
            </a:pPr>
            <a:r>
              <a:rPr lang="en-US" dirty="0" smtClean="0"/>
              <a:t>Many </a:t>
            </a:r>
            <a:r>
              <a:rPr lang="en-US" dirty="0" smtClean="0"/>
              <a:t>of our ASCE journals are the members of COPE. Following their guidelines have been objective of ACSE.</a:t>
            </a:r>
            <a:endParaRPr lang="en-IN" dirty="0"/>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3" name="TextBox 2">
            <a:extLst>
              <a:ext uri="{FF2B5EF4-FFF2-40B4-BE49-F238E27FC236}">
                <a16:creationId xmlns:a16="http://schemas.microsoft.com/office/drawing/2014/main" xmlns="" id="{1E75BE19-FB06-7EA2-220D-3CD60D8D4A49}"/>
              </a:ext>
            </a:extLst>
          </p:cNvPr>
          <p:cNvSpPr txBox="1"/>
          <p:nvPr/>
        </p:nvSpPr>
        <p:spPr>
          <a:xfrm>
            <a:off x="457200" y="1123950"/>
            <a:ext cx="8305800" cy="2246769"/>
          </a:xfrm>
          <a:prstGeom prst="rect">
            <a:avLst/>
          </a:prstGeom>
          <a:noFill/>
        </p:spPr>
        <p:txBody>
          <a:bodyPr wrap="square">
            <a:spAutoFit/>
          </a:bodyPr>
          <a:lstStyle/>
          <a:p>
            <a:pPr marL="457200" indent="-457200">
              <a:buFont typeface="Arial" pitchFamily="34" charset="0"/>
              <a:buChar char="•"/>
            </a:pPr>
            <a:r>
              <a:rPr lang="en-US" sz="2000" dirty="0" smtClean="0"/>
              <a:t>Publication </a:t>
            </a:r>
            <a:r>
              <a:rPr lang="en-US" sz="2000" dirty="0" smtClean="0"/>
              <a:t>ethics are a set of principles and guidelines that ensure the integrity, transparency, and fairness of the scholarly publication </a:t>
            </a:r>
            <a:r>
              <a:rPr lang="en-US" sz="2000" dirty="0" smtClean="0"/>
              <a:t>process. </a:t>
            </a:r>
            <a:endParaRPr lang="en-US" sz="2000" dirty="0" smtClean="0"/>
          </a:p>
          <a:p>
            <a:pPr marL="457200" indent="-457200">
              <a:buFont typeface="Arial" pitchFamily="34" charset="0"/>
              <a:buChar char="•"/>
            </a:pPr>
            <a:r>
              <a:rPr lang="en-US" sz="2000" dirty="0" smtClean="0"/>
              <a:t>Adhering </a:t>
            </a:r>
            <a:r>
              <a:rPr lang="en-US" sz="2000" dirty="0" smtClean="0"/>
              <a:t>to these ethics is crucial to maintain the trust of both the academic community and the public at large. </a:t>
            </a:r>
            <a:endParaRPr lang="en-US" sz="2000" dirty="0" smtClean="0"/>
          </a:p>
          <a:p>
            <a:pPr marL="457200" indent="-457200">
              <a:buFont typeface="Arial" pitchFamily="34" charset="0"/>
              <a:buChar char="•"/>
            </a:pPr>
            <a:r>
              <a:rPr lang="en-US" sz="2000" dirty="0" smtClean="0"/>
              <a:t>Some </a:t>
            </a:r>
            <a:r>
              <a:rPr lang="en-US" sz="2000" dirty="0" smtClean="0"/>
              <a:t>key aspects of publication ethics </a:t>
            </a:r>
            <a:r>
              <a:rPr lang="en-US" sz="2000" dirty="0" smtClean="0"/>
              <a:t>include:</a:t>
            </a:r>
          </a:p>
          <a:p>
            <a:pPr marL="457200" indent="-457200">
              <a:buFont typeface="Arial" pitchFamily="34" charset="0"/>
              <a:buChar char="•"/>
            </a:pPr>
            <a:r>
              <a:rPr lang="en-IN" sz="2000" dirty="0" smtClean="0"/>
              <a:t>Authorship </a:t>
            </a:r>
            <a:r>
              <a:rPr lang="en-IN" sz="2000" dirty="0" smtClean="0"/>
              <a:t>and Attribution-</a:t>
            </a:r>
          </a:p>
          <a:p>
            <a:endParaRPr lang="en-IN" sz="2000" dirty="0"/>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IN" sz="3200" b="1" dirty="0" smtClean="0">
                <a:solidFill>
                  <a:schemeClr val="accent6"/>
                </a:solidFill>
              </a:rPr>
              <a:t>Publication Ethics</a:t>
            </a:r>
            <a:endParaRPr lang="en-IN" sz="3200" b="1"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IN" sz="3200" b="1" dirty="0" smtClean="0">
                <a:solidFill>
                  <a:schemeClr val="accent6"/>
                </a:solidFill>
              </a:rPr>
              <a:t>Publication Ethics</a:t>
            </a:r>
            <a:endParaRPr lang="en-IN" sz="3200" b="1" dirty="0">
              <a:solidFill>
                <a:schemeClr val="accent6"/>
              </a:solidFill>
            </a:endParaRPr>
          </a:p>
        </p:txBody>
      </p:sp>
      <p:sp>
        <p:nvSpPr>
          <p:cNvPr id="7" name="Rectangle 6"/>
          <p:cNvSpPr/>
          <p:nvPr/>
        </p:nvSpPr>
        <p:spPr>
          <a:xfrm>
            <a:off x="1066800" y="1417588"/>
            <a:ext cx="7239000" cy="1754326"/>
          </a:xfrm>
          <a:prstGeom prst="rect">
            <a:avLst/>
          </a:prstGeom>
        </p:spPr>
        <p:txBody>
          <a:bodyPr wrap="square">
            <a:spAutoFit/>
          </a:bodyPr>
          <a:lstStyle/>
          <a:p>
            <a:pPr marL="342900" indent="-342900">
              <a:buFont typeface="Arial" pitchFamily="34" charset="0"/>
              <a:buChar char="•"/>
            </a:pPr>
            <a:r>
              <a:rPr lang="en-US" dirty="0" smtClean="0"/>
              <a:t>Proper attribution of authorship is </a:t>
            </a:r>
            <a:r>
              <a:rPr lang="en-US" dirty="0" smtClean="0"/>
              <a:t>vital.</a:t>
            </a:r>
          </a:p>
          <a:p>
            <a:pPr marL="342900" indent="-342900">
              <a:buFont typeface="Arial" pitchFamily="34" charset="0"/>
              <a:buChar char="•"/>
            </a:pPr>
            <a:r>
              <a:rPr lang="en-US" dirty="0" smtClean="0"/>
              <a:t>All </a:t>
            </a:r>
            <a:r>
              <a:rPr lang="en-US" dirty="0" smtClean="0"/>
              <a:t>those who have made substantial contributions to the research should be acknowledged as authors, while those who have not should not be listed. </a:t>
            </a:r>
            <a:endParaRPr lang="en-US" dirty="0" smtClean="0"/>
          </a:p>
          <a:p>
            <a:pPr marL="342900" indent="-342900">
              <a:buFont typeface="Arial" pitchFamily="34" charset="0"/>
              <a:buChar char="•"/>
            </a:pPr>
            <a:r>
              <a:rPr lang="en-US" dirty="0" smtClean="0"/>
              <a:t>Honorary </a:t>
            </a:r>
            <a:r>
              <a:rPr lang="en-US" dirty="0" smtClean="0"/>
              <a:t>authorship and ghostwriting are unethical practices that undermine the credit due to genuine contributors.</a:t>
            </a:r>
            <a:endParaRPr lang="en-IN" dirty="0"/>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8" name="TextBox 7">
            <a:extLst>
              <a:ext uri="{FF2B5EF4-FFF2-40B4-BE49-F238E27FC236}">
                <a16:creationId xmlns:a16="http://schemas.microsoft.com/office/drawing/2014/main" xmlns="" id="{A6B23CCC-F535-C4E2-A49B-EC3A72B6A7A5}"/>
              </a:ext>
            </a:extLst>
          </p:cNvPr>
          <p:cNvSpPr txBox="1"/>
          <p:nvPr/>
        </p:nvSpPr>
        <p:spPr>
          <a:xfrm>
            <a:off x="-76200" y="361950"/>
            <a:ext cx="9220200" cy="523220"/>
          </a:xfrm>
          <a:prstGeom prst="rect">
            <a:avLst/>
          </a:prstGeom>
          <a:noFill/>
        </p:spPr>
        <p:txBody>
          <a:bodyPr wrap="square" rtlCol="0">
            <a:spAutoFit/>
          </a:bodyPr>
          <a:lstStyle/>
          <a:p>
            <a:pPr algn="ctr"/>
            <a:r>
              <a:rPr lang="en-IN" sz="2800" b="1" dirty="0" smtClean="0">
                <a:solidFill>
                  <a:schemeClr val="accent6"/>
                </a:solidFill>
              </a:rPr>
              <a:t>Plagiarism and Originality: </a:t>
            </a:r>
            <a:endParaRPr lang="en-IN" sz="2800" b="1" dirty="0">
              <a:solidFill>
                <a:schemeClr val="accent6"/>
              </a:solidFill>
            </a:endParaRPr>
          </a:p>
        </p:txBody>
      </p:sp>
      <p:sp>
        <p:nvSpPr>
          <p:cNvPr id="9" name="Rectangle 8"/>
          <p:cNvSpPr/>
          <p:nvPr/>
        </p:nvSpPr>
        <p:spPr>
          <a:xfrm>
            <a:off x="533400" y="1047750"/>
            <a:ext cx="8077200" cy="3416320"/>
          </a:xfrm>
          <a:prstGeom prst="rect">
            <a:avLst/>
          </a:prstGeom>
        </p:spPr>
        <p:txBody>
          <a:bodyPr wrap="square">
            <a:spAutoFit/>
          </a:bodyPr>
          <a:lstStyle/>
          <a:p>
            <a:pPr marL="342900" indent="-342900">
              <a:buFont typeface="Arial" pitchFamily="34" charset="0"/>
              <a:buChar char="•"/>
            </a:pPr>
            <a:r>
              <a:rPr lang="en-US" dirty="0" smtClean="0"/>
              <a:t>Plagiarism, the act of presenting someone else's work or ideas as one's own, is a serious breach of ethics. </a:t>
            </a:r>
            <a:endParaRPr lang="en-US" dirty="0" smtClean="0"/>
          </a:p>
          <a:p>
            <a:pPr marL="342900" indent="-342900">
              <a:buFont typeface="Arial" pitchFamily="34" charset="0"/>
              <a:buChar char="•"/>
            </a:pPr>
            <a:r>
              <a:rPr lang="en-US" dirty="0" smtClean="0"/>
              <a:t>All </a:t>
            </a:r>
            <a:r>
              <a:rPr lang="en-US" dirty="0" smtClean="0"/>
              <a:t>contributions must be original, properly cited, and attributed to the original </a:t>
            </a:r>
            <a:r>
              <a:rPr lang="en-US" dirty="0" smtClean="0"/>
              <a:t>source.</a:t>
            </a:r>
            <a:br>
              <a:rPr lang="en-US" dirty="0" smtClean="0"/>
            </a:br>
            <a:endParaRPr lang="en-US" dirty="0" smtClean="0"/>
          </a:p>
          <a:p>
            <a:pPr marL="342900" indent="-342900"/>
            <a:r>
              <a:rPr lang="en-IN" b="1"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Data </a:t>
            </a:r>
            <a:r>
              <a:rPr lang="en-IN" b="1"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Integrity and </a:t>
            </a:r>
            <a:r>
              <a:rPr lang="en-IN" b="1"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Reproducibility:</a:t>
            </a:r>
            <a:br>
              <a:rPr lang="en-IN" b="1"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IN" kern="1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itchFamily="34" charset="0"/>
              <a:buChar char="•"/>
            </a:pPr>
            <a:r>
              <a:rPr lang="en-IN"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Researchers </a:t>
            </a:r>
            <a:r>
              <a:rPr lang="en-IN"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must accurately report their methods, data, and results to ensure that their work can be replicated and validated by others. </a:t>
            </a:r>
            <a:endParaRPr lang="en-IN"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itchFamily="34" charset="0"/>
              <a:buChar char="•"/>
            </a:pPr>
            <a:r>
              <a:rPr lang="en-IN"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Fabrication</a:t>
            </a:r>
            <a:r>
              <a:rPr lang="en-IN" kern="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falsification, and selective reporting of data are dishonest practices that erode the foundation of scientific knowledge.</a:t>
            </a:r>
            <a:endParaRPr lang="en-IN" kern="100" dirty="0" smtClean="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endParaRPr lang="en-US" sz="2500" b="1" dirty="0">
              <a:latin typeface="Cambria" pitchFamily="18" charset="0"/>
            </a:endParaRP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342900" lvl="0" indent="-342900"/>
            <a:endParaRPr lang="en-US" sz="2000" b="1" dirty="0">
              <a:latin typeface="Cambria" pitchFamily="18" charset="0"/>
            </a:endParaRPr>
          </a:p>
        </p:txBody>
      </p:sp>
      <p:sp>
        <p:nvSpPr>
          <p:cNvPr id="3" name="TextBox 2">
            <a:extLst>
              <a:ext uri="{FF2B5EF4-FFF2-40B4-BE49-F238E27FC236}">
                <a16:creationId xmlns:a16="http://schemas.microsoft.com/office/drawing/2014/main" xmlns="" id="{1E75BE19-FB06-7EA2-220D-3CD60D8D4A49}"/>
              </a:ext>
            </a:extLst>
          </p:cNvPr>
          <p:cNvSpPr txBox="1"/>
          <p:nvPr/>
        </p:nvSpPr>
        <p:spPr>
          <a:xfrm>
            <a:off x="533400" y="1123950"/>
            <a:ext cx="8229600" cy="3477875"/>
          </a:xfrm>
          <a:prstGeom prst="rect">
            <a:avLst/>
          </a:prstGeom>
          <a:noFill/>
        </p:spPr>
        <p:txBody>
          <a:bodyPr wrap="square">
            <a:spAutoFit/>
          </a:bodyPr>
          <a:lstStyle/>
          <a:p>
            <a:r>
              <a:rPr lang="en-US" sz="2000" dirty="0" smtClean="0"/>
              <a:t>Editors </a:t>
            </a:r>
            <a:r>
              <a:rPr lang="en-US" sz="2000" dirty="0" smtClean="0"/>
              <a:t>should decline to be involved with a submission when they</a:t>
            </a:r>
          </a:p>
          <a:p>
            <a:pPr marL="457200" indent="-457200">
              <a:buFont typeface="Arial" pitchFamily="34" charset="0"/>
              <a:buChar char="•"/>
            </a:pPr>
            <a:r>
              <a:rPr lang="en-US" sz="2000" dirty="0" smtClean="0"/>
              <a:t>Have a recent publication or current submission with any </a:t>
            </a:r>
            <a:r>
              <a:rPr lang="en-US" sz="2000" dirty="0" smtClean="0"/>
              <a:t>author</a:t>
            </a:r>
          </a:p>
          <a:p>
            <a:pPr marL="457200" indent="-457200">
              <a:buFont typeface="Arial" pitchFamily="34" charset="0"/>
              <a:buChar char="•"/>
            </a:pPr>
            <a:r>
              <a:rPr lang="en-US" sz="2000" dirty="0" smtClean="0"/>
              <a:t>Share </a:t>
            </a:r>
            <a:r>
              <a:rPr lang="en-US" sz="2000" dirty="0" smtClean="0"/>
              <a:t>or recently shared an affiliation with any </a:t>
            </a:r>
            <a:r>
              <a:rPr lang="en-US" sz="2000" dirty="0" smtClean="0"/>
              <a:t>author</a:t>
            </a:r>
          </a:p>
          <a:p>
            <a:pPr marL="457200" indent="-457200">
              <a:buFont typeface="Arial" pitchFamily="34" charset="0"/>
              <a:buChar char="•"/>
            </a:pPr>
            <a:r>
              <a:rPr lang="en-US" sz="2000" dirty="0" smtClean="0"/>
              <a:t>Collaborate </a:t>
            </a:r>
            <a:r>
              <a:rPr lang="en-US" sz="2000" dirty="0" smtClean="0"/>
              <a:t>or recently collaborated with any </a:t>
            </a:r>
            <a:r>
              <a:rPr lang="en-US" sz="2000" dirty="0" smtClean="0"/>
              <a:t>author</a:t>
            </a:r>
          </a:p>
          <a:p>
            <a:pPr marL="457200" indent="-457200">
              <a:buFont typeface="Arial" pitchFamily="34" charset="0"/>
              <a:buChar char="•"/>
            </a:pPr>
            <a:r>
              <a:rPr lang="en-US" sz="2000" dirty="0" smtClean="0"/>
              <a:t>Have </a:t>
            </a:r>
            <a:r>
              <a:rPr lang="en-US" sz="2000" dirty="0" smtClean="0"/>
              <a:t>a close personal connection to any </a:t>
            </a:r>
            <a:r>
              <a:rPr lang="en-US" sz="2000" dirty="0" smtClean="0"/>
              <a:t>author</a:t>
            </a:r>
          </a:p>
          <a:p>
            <a:pPr marL="457200" indent="-457200">
              <a:buFont typeface="Arial" pitchFamily="34" charset="0"/>
              <a:buChar char="•"/>
            </a:pPr>
            <a:r>
              <a:rPr lang="en-US" sz="2000" dirty="0" smtClean="0"/>
              <a:t>Have </a:t>
            </a:r>
            <a:r>
              <a:rPr lang="en-US" sz="2000" dirty="0" smtClean="0"/>
              <a:t>a financial interest in the subject of the </a:t>
            </a:r>
            <a:r>
              <a:rPr lang="en-US" sz="2000" dirty="0" smtClean="0"/>
              <a:t>work</a:t>
            </a:r>
          </a:p>
          <a:p>
            <a:pPr marL="457200" indent="-457200">
              <a:buFont typeface="Arial" pitchFamily="34" charset="0"/>
              <a:buChar char="•"/>
            </a:pPr>
            <a:r>
              <a:rPr lang="en-US" sz="2000" dirty="0" smtClean="0"/>
              <a:t>Feel </a:t>
            </a:r>
            <a:r>
              <a:rPr lang="en-US" sz="2000" dirty="0" smtClean="0"/>
              <a:t>unable to be objective</a:t>
            </a:r>
          </a:p>
          <a:p>
            <a:r>
              <a:rPr lang="en-US" sz="2000" dirty="0" smtClean="0"/>
              <a:t>Editors must declare if they have previously discussed the manuscript with the authors.</a:t>
            </a:r>
          </a:p>
          <a:p>
            <a:endParaRPr lang="en-IN" sz="2000" dirty="0" smtClean="0"/>
          </a:p>
          <a:p>
            <a:endParaRPr lang="en-IN" sz="2000" dirty="0"/>
          </a:p>
        </p:txBody>
      </p:sp>
      <p:sp>
        <p:nvSpPr>
          <p:cNvPr id="8" name="TextBox 7">
            <a:extLst>
              <a:ext uri="{FF2B5EF4-FFF2-40B4-BE49-F238E27FC236}">
                <a16:creationId xmlns:a16="http://schemas.microsoft.com/office/drawing/2014/main" xmlns="" id="{A6B23CCC-F535-C4E2-A49B-EC3A72B6A7A5}"/>
              </a:ext>
            </a:extLst>
          </p:cNvPr>
          <p:cNvSpPr txBox="1"/>
          <p:nvPr/>
        </p:nvSpPr>
        <p:spPr>
          <a:xfrm>
            <a:off x="0" y="361950"/>
            <a:ext cx="9144000" cy="584775"/>
          </a:xfrm>
          <a:prstGeom prst="rect">
            <a:avLst/>
          </a:prstGeom>
          <a:noFill/>
        </p:spPr>
        <p:txBody>
          <a:bodyPr wrap="square" rtlCol="0">
            <a:spAutoFit/>
          </a:bodyPr>
          <a:lstStyle/>
          <a:p>
            <a:pPr algn="ctr"/>
            <a:r>
              <a:rPr lang="en-US" sz="3200" b="1" dirty="0" smtClean="0">
                <a:solidFill>
                  <a:schemeClr val="accent6"/>
                </a:solidFill>
              </a:rPr>
              <a:t>Editors Precautions</a:t>
            </a:r>
            <a:endParaRPr lang="en-IN" sz="3200" b="1" dirty="0">
              <a:solidFill>
                <a:schemeClr val="accent6"/>
              </a:solidFill>
            </a:endParaRPr>
          </a:p>
        </p:txBody>
      </p:sp>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873</Words>
  <Application>Microsoft Office PowerPoint</Application>
  <PresentationFormat>On-screen Show (16:9)</PresentationFormat>
  <Paragraphs>63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A.S</cp:lastModifiedBy>
  <cp:revision>47</cp:revision>
  <dcterms:created xsi:type="dcterms:W3CDTF">2006-08-16T00:00:00Z</dcterms:created>
  <dcterms:modified xsi:type="dcterms:W3CDTF">2023-08-18T10:38:49Z</dcterms:modified>
</cp:coreProperties>
</file>